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458238" cy="30314900"/>
  <p:notesSz cx="6797675" cy="9928225"/>
  <p:defaultTextStyle>
    <a:defPPr>
      <a:defRPr lang="zh-TW"/>
    </a:defPPr>
    <a:lvl1pPr marL="0" algn="l" defTabSz="29584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9225" algn="l" defTabSz="29584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8450" algn="l" defTabSz="29584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37675" algn="l" defTabSz="29584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16900" algn="l" defTabSz="29584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96124" algn="l" defTabSz="29584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75349" algn="l" defTabSz="29584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54574" algn="l" defTabSz="29584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33799" algn="l" defTabSz="295845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2443" y="1253"/>
      </p:cViewPr>
      <p:guideLst>
        <p:guide orient="horz" pos="9549"/>
        <p:guide pos="67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9369" y="9417270"/>
            <a:ext cx="18239502" cy="649805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18736" y="17178443"/>
            <a:ext cx="15020767" cy="77471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8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37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16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9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75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54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33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4024-3533-4925-B381-4D58732309DC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C44-554F-4840-B9D1-9C73142FEA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462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4024-3533-4925-B381-4D58732309DC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C44-554F-4840-B9D1-9C73142FEA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60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1578006" y="3796385"/>
            <a:ext cx="16004269" cy="809379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557749" y="3796385"/>
            <a:ext cx="47662621" cy="8093797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4024-3533-4925-B381-4D58732309DC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C44-554F-4840-B9D1-9C73142FEA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22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4024-3533-4925-B381-4D58732309DC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C44-554F-4840-B9D1-9C73142FEA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00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5053" y="19480133"/>
            <a:ext cx="18239502" cy="6020875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95053" y="12848750"/>
            <a:ext cx="18239502" cy="663138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922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845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3767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169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9612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7534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5457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3379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4024-3533-4925-B381-4D58732309DC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C44-554F-4840-B9D1-9C73142FEA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124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557749" y="22132684"/>
            <a:ext cx="31833444" cy="62601674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748828" y="22132684"/>
            <a:ext cx="31833446" cy="62601674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4024-3533-4925-B381-4D58732309DC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C44-554F-4840-B9D1-9C73142FEA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337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2912" y="1214003"/>
            <a:ext cx="19312414" cy="505248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72912" y="6785768"/>
            <a:ext cx="9481115" cy="2827985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9225" indent="0">
              <a:buNone/>
              <a:defRPr sz="6500" b="1"/>
            </a:lvl2pPr>
            <a:lvl3pPr marL="2958450" indent="0">
              <a:buNone/>
              <a:defRPr sz="5800" b="1"/>
            </a:lvl3pPr>
            <a:lvl4pPr marL="4437675" indent="0">
              <a:buNone/>
              <a:defRPr sz="5200" b="1"/>
            </a:lvl4pPr>
            <a:lvl5pPr marL="5916900" indent="0">
              <a:buNone/>
              <a:defRPr sz="5200" b="1"/>
            </a:lvl5pPr>
            <a:lvl6pPr marL="7396124" indent="0">
              <a:buNone/>
              <a:defRPr sz="5200" b="1"/>
            </a:lvl6pPr>
            <a:lvl7pPr marL="8875349" indent="0">
              <a:buNone/>
              <a:defRPr sz="5200" b="1"/>
            </a:lvl7pPr>
            <a:lvl8pPr marL="10354574" indent="0">
              <a:buNone/>
              <a:defRPr sz="5200" b="1"/>
            </a:lvl8pPr>
            <a:lvl9pPr marL="11833799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72912" y="9613753"/>
            <a:ext cx="9481115" cy="17466156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900489" y="6785768"/>
            <a:ext cx="9484839" cy="2827985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9225" indent="0">
              <a:buNone/>
              <a:defRPr sz="6500" b="1"/>
            </a:lvl2pPr>
            <a:lvl3pPr marL="2958450" indent="0">
              <a:buNone/>
              <a:defRPr sz="5800" b="1"/>
            </a:lvl3pPr>
            <a:lvl4pPr marL="4437675" indent="0">
              <a:buNone/>
              <a:defRPr sz="5200" b="1"/>
            </a:lvl4pPr>
            <a:lvl5pPr marL="5916900" indent="0">
              <a:buNone/>
              <a:defRPr sz="5200" b="1"/>
            </a:lvl5pPr>
            <a:lvl6pPr marL="7396124" indent="0">
              <a:buNone/>
              <a:defRPr sz="5200" b="1"/>
            </a:lvl6pPr>
            <a:lvl7pPr marL="8875349" indent="0">
              <a:buNone/>
              <a:defRPr sz="5200" b="1"/>
            </a:lvl7pPr>
            <a:lvl8pPr marL="10354574" indent="0">
              <a:buNone/>
              <a:defRPr sz="5200" b="1"/>
            </a:lvl8pPr>
            <a:lvl9pPr marL="11833799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900489" y="9613753"/>
            <a:ext cx="9484839" cy="17466156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4024-3533-4925-B381-4D58732309DC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C44-554F-4840-B9D1-9C73142FEA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403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4024-3533-4925-B381-4D58732309DC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C44-554F-4840-B9D1-9C73142FEA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01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4024-3533-4925-B381-4D58732309DC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C44-554F-4840-B9D1-9C73142FEA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869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2914" y="1206983"/>
            <a:ext cx="7059612" cy="5136691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9575" y="1206984"/>
            <a:ext cx="11995751" cy="25872928"/>
          </a:xfrm>
        </p:spPr>
        <p:txBody>
          <a:bodyPr/>
          <a:lstStyle>
            <a:lvl1pPr>
              <a:defRPr sz="10400"/>
            </a:lvl1pPr>
            <a:lvl2pPr>
              <a:defRPr sz="91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72914" y="6343677"/>
            <a:ext cx="7059612" cy="20736235"/>
          </a:xfrm>
        </p:spPr>
        <p:txBody>
          <a:bodyPr/>
          <a:lstStyle>
            <a:lvl1pPr marL="0" indent="0">
              <a:buNone/>
              <a:defRPr sz="4500"/>
            </a:lvl1pPr>
            <a:lvl2pPr marL="1479225" indent="0">
              <a:buNone/>
              <a:defRPr sz="3900"/>
            </a:lvl2pPr>
            <a:lvl3pPr marL="2958450" indent="0">
              <a:buNone/>
              <a:defRPr sz="3200"/>
            </a:lvl3pPr>
            <a:lvl4pPr marL="4437675" indent="0">
              <a:buNone/>
              <a:defRPr sz="2900"/>
            </a:lvl4pPr>
            <a:lvl5pPr marL="5916900" indent="0">
              <a:buNone/>
              <a:defRPr sz="2900"/>
            </a:lvl5pPr>
            <a:lvl6pPr marL="7396124" indent="0">
              <a:buNone/>
              <a:defRPr sz="2900"/>
            </a:lvl6pPr>
            <a:lvl7pPr marL="8875349" indent="0">
              <a:buNone/>
              <a:defRPr sz="2900"/>
            </a:lvl7pPr>
            <a:lvl8pPr marL="10354574" indent="0">
              <a:buNone/>
              <a:defRPr sz="2900"/>
            </a:lvl8pPr>
            <a:lvl9pPr marL="11833799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4024-3533-4925-B381-4D58732309DC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C44-554F-4840-B9D1-9C73142FEA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000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05965" y="21220430"/>
            <a:ext cx="12874943" cy="250519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05965" y="2708693"/>
            <a:ext cx="12874943" cy="18188940"/>
          </a:xfrm>
        </p:spPr>
        <p:txBody>
          <a:bodyPr/>
          <a:lstStyle>
            <a:lvl1pPr marL="0" indent="0">
              <a:buNone/>
              <a:defRPr sz="10400"/>
            </a:lvl1pPr>
            <a:lvl2pPr marL="1479225" indent="0">
              <a:buNone/>
              <a:defRPr sz="9100"/>
            </a:lvl2pPr>
            <a:lvl3pPr marL="2958450" indent="0">
              <a:buNone/>
              <a:defRPr sz="7800"/>
            </a:lvl3pPr>
            <a:lvl4pPr marL="4437675" indent="0">
              <a:buNone/>
              <a:defRPr sz="6500"/>
            </a:lvl4pPr>
            <a:lvl5pPr marL="5916900" indent="0">
              <a:buNone/>
              <a:defRPr sz="6500"/>
            </a:lvl5pPr>
            <a:lvl6pPr marL="7396124" indent="0">
              <a:buNone/>
              <a:defRPr sz="6500"/>
            </a:lvl6pPr>
            <a:lvl7pPr marL="8875349" indent="0">
              <a:buNone/>
              <a:defRPr sz="6500"/>
            </a:lvl7pPr>
            <a:lvl8pPr marL="10354574" indent="0">
              <a:buNone/>
              <a:defRPr sz="6500"/>
            </a:lvl8pPr>
            <a:lvl9pPr marL="11833799" indent="0">
              <a:buNone/>
              <a:defRPr sz="6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205965" y="23725622"/>
            <a:ext cx="12874943" cy="3557788"/>
          </a:xfrm>
        </p:spPr>
        <p:txBody>
          <a:bodyPr/>
          <a:lstStyle>
            <a:lvl1pPr marL="0" indent="0">
              <a:buNone/>
              <a:defRPr sz="4500"/>
            </a:lvl1pPr>
            <a:lvl2pPr marL="1479225" indent="0">
              <a:buNone/>
              <a:defRPr sz="3900"/>
            </a:lvl2pPr>
            <a:lvl3pPr marL="2958450" indent="0">
              <a:buNone/>
              <a:defRPr sz="3200"/>
            </a:lvl3pPr>
            <a:lvl4pPr marL="4437675" indent="0">
              <a:buNone/>
              <a:defRPr sz="2900"/>
            </a:lvl4pPr>
            <a:lvl5pPr marL="5916900" indent="0">
              <a:buNone/>
              <a:defRPr sz="2900"/>
            </a:lvl5pPr>
            <a:lvl6pPr marL="7396124" indent="0">
              <a:buNone/>
              <a:defRPr sz="2900"/>
            </a:lvl6pPr>
            <a:lvl7pPr marL="8875349" indent="0">
              <a:buNone/>
              <a:defRPr sz="2900"/>
            </a:lvl7pPr>
            <a:lvl8pPr marL="10354574" indent="0">
              <a:buNone/>
              <a:defRPr sz="2900"/>
            </a:lvl8pPr>
            <a:lvl9pPr marL="11833799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4024-3533-4925-B381-4D58732309DC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C44-554F-4840-B9D1-9C73142FEA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76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72912" y="1214003"/>
            <a:ext cx="19312414" cy="5052483"/>
          </a:xfrm>
          <a:prstGeom prst="rect">
            <a:avLst/>
          </a:prstGeom>
        </p:spPr>
        <p:txBody>
          <a:bodyPr vert="horz" lIns="295845" tIns="147922" rIns="295845" bIns="147922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72912" y="7073480"/>
            <a:ext cx="19312414" cy="20006432"/>
          </a:xfrm>
          <a:prstGeom prst="rect">
            <a:avLst/>
          </a:prstGeom>
        </p:spPr>
        <p:txBody>
          <a:bodyPr vert="horz" lIns="295845" tIns="147922" rIns="295845" bIns="147922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72912" y="28097423"/>
            <a:ext cx="5006922" cy="1613987"/>
          </a:xfrm>
          <a:prstGeom prst="rect">
            <a:avLst/>
          </a:prstGeom>
        </p:spPr>
        <p:txBody>
          <a:bodyPr vert="horz" lIns="295845" tIns="147922" rIns="295845" bIns="147922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C4024-3533-4925-B381-4D58732309DC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31565" y="28097423"/>
            <a:ext cx="6795108" cy="1613987"/>
          </a:xfrm>
          <a:prstGeom prst="rect">
            <a:avLst/>
          </a:prstGeom>
        </p:spPr>
        <p:txBody>
          <a:bodyPr vert="horz" lIns="295845" tIns="147922" rIns="295845" bIns="147922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78404" y="28097423"/>
            <a:ext cx="5006922" cy="1613987"/>
          </a:xfrm>
          <a:prstGeom prst="rect">
            <a:avLst/>
          </a:prstGeom>
        </p:spPr>
        <p:txBody>
          <a:bodyPr vert="horz" lIns="295845" tIns="147922" rIns="295845" bIns="147922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53C44-554F-4840-B9D1-9C73142FEA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588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845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9419" indent="-1109419" algn="l" defTabSz="295845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740" indent="-924516" algn="l" defTabSz="2958450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698062" indent="-739612" algn="l" defTabSz="2958450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77287" indent="-739612" algn="l" defTabSz="2958450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56512" indent="-739612" algn="l" defTabSz="2958450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35737" indent="-739612" algn="l" defTabSz="295845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14962" indent="-739612" algn="l" defTabSz="295845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94187" indent="-739612" algn="l" defTabSz="295845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73411" indent="-739612" algn="l" defTabSz="295845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845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9225" algn="l" defTabSz="295845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8450" algn="l" defTabSz="295845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37675" algn="l" defTabSz="295845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16900" algn="l" defTabSz="295845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96124" algn="l" defTabSz="295845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75349" algn="l" defTabSz="295845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54574" algn="l" defTabSz="295845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33799" algn="l" defTabSz="295845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622"/>
            <a:ext cx="21416784" cy="30263278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0" y="55100"/>
            <a:ext cx="21404473" cy="30259799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440087" y="539826"/>
            <a:ext cx="78488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3800" b="1" spc="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淡江大學</a:t>
            </a:r>
            <a:endParaRPr lang="zh-TW" altLang="en-US" sz="8800" b="1" spc="60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216951" y="1259906"/>
            <a:ext cx="7416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800" b="1" spc="600" dirty="0" smtClean="0">
                <a:latin typeface="NSimSun" pitchFamily="49" charset="-122"/>
                <a:ea typeface="NSimSun" pitchFamily="49" charset="-122"/>
              </a:rPr>
              <a:t>管理科學學系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6777791" y="1691954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4400" dirty="0" smtClean="0"/>
              <a:t>（創於</a:t>
            </a:r>
            <a:r>
              <a:rPr lang="en-US" altLang="zh-TW" sz="4400" dirty="0" smtClean="0"/>
              <a:t>1972</a:t>
            </a:r>
            <a:r>
              <a:rPr lang="zh-TW" altLang="zh-TW" sz="4400" dirty="0" smtClean="0"/>
              <a:t>年）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1620105" y="5220345"/>
            <a:ext cx="19616657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報名日期</a:t>
            </a:r>
            <a:r>
              <a:rPr lang="zh-TW" altLang="en-US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104</a:t>
            </a: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11</a:t>
            </a: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03</a:t>
            </a: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日上午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</a:t>
            </a: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時至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104</a:t>
            </a: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11</a:t>
            </a: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18</a:t>
            </a: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日下午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16</a:t>
            </a: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時</a:t>
            </a:r>
          </a:p>
          <a:p>
            <a:pPr>
              <a:lnSpc>
                <a:spcPts val="6000"/>
              </a:lnSpc>
            </a:pPr>
            <a:r>
              <a:rPr lang="zh-TW" altLang="en-US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                   </a:t>
            </a: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（網路填表  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http://exam.tku.edu.tw</a:t>
            </a: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）</a:t>
            </a:r>
          </a:p>
          <a:p>
            <a:pPr>
              <a:lnSpc>
                <a:spcPts val="6000"/>
              </a:lnSpc>
            </a:pP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考試資訊查詢</a:t>
            </a:r>
            <a:r>
              <a:rPr lang="zh-TW" altLang="en-US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http://www.acad.tku.edu.tw/AS/main.php</a:t>
            </a:r>
            <a:endParaRPr lang="zh-TW" altLang="zh-TW" sz="4400" b="1" dirty="0" smtClean="0">
              <a:solidFill>
                <a:srgbClr val="C0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>
              <a:lnSpc>
                <a:spcPts val="6000"/>
              </a:lnSpc>
            </a:pP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招生名額</a:t>
            </a:r>
            <a:r>
              <a:rPr lang="zh-TW" altLang="en-US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</a:t>
            </a:r>
            <a:r>
              <a:rPr lang="zh-TW" altLang="en-US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名</a:t>
            </a:r>
            <a:endParaRPr lang="zh-TW" altLang="zh-TW" sz="4400" b="1" dirty="0" smtClean="0">
              <a:solidFill>
                <a:srgbClr val="C0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>
              <a:lnSpc>
                <a:spcPts val="6000"/>
              </a:lnSpc>
            </a:pP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考試日期</a:t>
            </a:r>
            <a:r>
              <a:rPr lang="zh-TW" altLang="en-US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104</a:t>
            </a: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</a:t>
            </a: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05</a:t>
            </a: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日（</a:t>
            </a:r>
            <a:r>
              <a:rPr lang="zh-TW" altLang="en-US" sz="4400" b="1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六</a:t>
            </a: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）</a:t>
            </a:r>
            <a:endParaRPr lang="en-US" altLang="zh-TW" sz="4400" b="1" dirty="0" smtClean="0">
              <a:solidFill>
                <a:srgbClr val="C0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>
              <a:lnSpc>
                <a:spcPts val="6000"/>
              </a:lnSpc>
            </a:pPr>
            <a:r>
              <a:rPr lang="zh-TW" altLang="en-US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考試地點：淡水校園（新北市淡水區英專路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151</a:t>
            </a:r>
            <a:r>
              <a:rPr lang="zh-TW" altLang="en-US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號）</a:t>
            </a:r>
            <a:endParaRPr lang="zh-TW" altLang="zh-TW" sz="4400" b="1" dirty="0" smtClean="0">
              <a:solidFill>
                <a:srgbClr val="C0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>
              <a:lnSpc>
                <a:spcPts val="6000"/>
              </a:lnSpc>
            </a:pPr>
            <a:r>
              <a:rPr lang="zh-TW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考試科目</a:t>
            </a:r>
            <a:r>
              <a:rPr lang="zh-TW" altLang="en-US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：一、書面審查</a:t>
            </a:r>
            <a:endParaRPr lang="en-US" altLang="zh-TW" sz="4400" b="1" dirty="0" smtClean="0">
              <a:solidFill>
                <a:srgbClr val="C0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>
              <a:lnSpc>
                <a:spcPts val="6000"/>
              </a:lnSpc>
            </a:pP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                   </a:t>
            </a:r>
            <a:r>
              <a:rPr lang="zh-TW" altLang="en-US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二、</a:t>
            </a:r>
            <a:r>
              <a:rPr lang="zh-TW" altLang="en-US" sz="4400" b="1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筆試：</a:t>
            </a:r>
            <a:r>
              <a:rPr lang="zh-TW" altLang="en-US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英文 </a:t>
            </a:r>
            <a:endParaRPr lang="en-US" altLang="zh-TW" sz="4400" b="1" dirty="0" smtClean="0">
              <a:solidFill>
                <a:srgbClr val="C0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>
              <a:lnSpc>
                <a:spcPts val="6000"/>
              </a:lnSpc>
            </a:pPr>
            <a:r>
              <a:rPr lang="en-US" altLang="zh-TW" sz="4400" b="1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                 </a:t>
            </a:r>
            <a:r>
              <a:rPr lang="zh-TW" altLang="en-US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三、面試</a:t>
            </a:r>
            <a:r>
              <a:rPr lang="en-US" altLang="zh-TW" sz="44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440086" y="2916090"/>
            <a:ext cx="19976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8800" b="1" dirty="0">
                <a:latin typeface="NSimSun" pitchFamily="49" charset="-122"/>
                <a:ea typeface="NSimSun" pitchFamily="49" charset="-122"/>
              </a:rPr>
              <a:t>經營管理全英語碩士學位學</a:t>
            </a:r>
            <a:r>
              <a:rPr lang="zh-TW" altLang="en-US" sz="8800" b="1" dirty="0" smtClean="0">
                <a:latin typeface="NSimSun" pitchFamily="49" charset="-122"/>
                <a:ea typeface="NSimSun" pitchFamily="49" charset="-122"/>
              </a:rPr>
              <a:t>程</a:t>
            </a:r>
            <a:r>
              <a:rPr lang="zh-TW" altLang="en-US" sz="8800" b="1" dirty="0">
                <a:latin typeface="NSimSun" pitchFamily="49" charset="-122"/>
                <a:ea typeface="NSimSun" pitchFamily="49" charset="-122"/>
              </a:rPr>
              <a:t>甄試</a:t>
            </a:r>
            <a:r>
              <a:rPr lang="zh-TW" altLang="en-US" sz="8800" b="1" dirty="0" smtClean="0">
                <a:latin typeface="NSimSun" pitchFamily="49" charset="-122"/>
                <a:ea typeface="NSimSun" pitchFamily="49" charset="-122"/>
              </a:rPr>
              <a:t>招生 </a:t>
            </a:r>
            <a:endParaRPr lang="zh-TW" altLang="zh-TW" sz="8800" b="1" dirty="0" smtClean="0">
              <a:latin typeface="NSimSun" pitchFamily="49" charset="-122"/>
              <a:ea typeface="NSimSun" pitchFamily="49" charset="-122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936031" y="28910979"/>
            <a:ext cx="196581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b="1" dirty="0" smtClean="0">
                <a:solidFill>
                  <a:schemeClr val="bg1"/>
                </a:solidFill>
                <a:latin typeface="+mn-ea"/>
              </a:rPr>
              <a:t>聯絡電話：（</a:t>
            </a:r>
            <a:r>
              <a:rPr lang="en-US" altLang="zh-TW" b="1" dirty="0" smtClean="0">
                <a:solidFill>
                  <a:schemeClr val="bg1"/>
                </a:solidFill>
                <a:latin typeface="+mn-ea"/>
              </a:rPr>
              <a:t>02</a:t>
            </a:r>
            <a:r>
              <a:rPr lang="zh-TW" altLang="zh-TW" b="1" dirty="0" smtClean="0">
                <a:solidFill>
                  <a:schemeClr val="bg1"/>
                </a:solidFill>
                <a:latin typeface="+mn-ea"/>
              </a:rPr>
              <a:t>）</a:t>
            </a:r>
            <a:r>
              <a:rPr lang="en-US" altLang="zh-TW" b="1" dirty="0" smtClean="0">
                <a:solidFill>
                  <a:schemeClr val="bg1"/>
                </a:solidFill>
                <a:latin typeface="+mn-ea"/>
              </a:rPr>
              <a:t>26215656</a:t>
            </a:r>
            <a:r>
              <a:rPr lang="zh-TW" altLang="en-US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zh-TW" altLang="zh-TW" b="1" dirty="0" smtClean="0">
                <a:solidFill>
                  <a:schemeClr val="bg1"/>
                </a:solidFill>
                <a:latin typeface="+mn-ea"/>
              </a:rPr>
              <a:t>轉</a:t>
            </a:r>
            <a:r>
              <a:rPr lang="en-US" altLang="zh-TW" b="1" dirty="0" smtClean="0">
                <a:solidFill>
                  <a:schemeClr val="bg1"/>
                </a:solidFill>
                <a:latin typeface="+mn-ea"/>
              </a:rPr>
              <a:t>2185</a:t>
            </a:r>
            <a:r>
              <a:rPr lang="zh-TW" altLang="zh-TW" b="1" dirty="0" smtClean="0">
                <a:solidFill>
                  <a:schemeClr val="bg1"/>
                </a:solidFill>
                <a:latin typeface="+mn-ea"/>
              </a:rPr>
              <a:t>、</a:t>
            </a:r>
            <a:r>
              <a:rPr lang="en-US" altLang="zh-TW" b="1" dirty="0" smtClean="0">
                <a:solidFill>
                  <a:schemeClr val="bg1"/>
                </a:solidFill>
                <a:latin typeface="+mn-ea"/>
              </a:rPr>
              <a:t>2186</a:t>
            </a:r>
            <a:r>
              <a:rPr lang="zh-TW" altLang="en-US" b="1" dirty="0" smtClean="0">
                <a:solidFill>
                  <a:schemeClr val="bg1"/>
                </a:solidFill>
                <a:latin typeface="+mn-ea"/>
              </a:rPr>
              <a:t>   </a:t>
            </a:r>
            <a:r>
              <a:rPr lang="zh-TW" altLang="zh-TW" b="1" dirty="0" smtClean="0">
                <a:solidFill>
                  <a:schemeClr val="bg1"/>
                </a:solidFill>
                <a:latin typeface="+mn-ea"/>
              </a:rPr>
              <a:t>或（</a:t>
            </a:r>
            <a:r>
              <a:rPr lang="en-US" altLang="zh-TW" b="1" dirty="0" smtClean="0">
                <a:solidFill>
                  <a:schemeClr val="bg1"/>
                </a:solidFill>
                <a:latin typeface="+mn-ea"/>
              </a:rPr>
              <a:t>02</a:t>
            </a:r>
            <a:r>
              <a:rPr lang="zh-TW" altLang="zh-TW" b="1" dirty="0" smtClean="0">
                <a:solidFill>
                  <a:schemeClr val="bg1"/>
                </a:solidFill>
                <a:latin typeface="+mn-ea"/>
              </a:rPr>
              <a:t>）</a:t>
            </a:r>
            <a:r>
              <a:rPr lang="en-US" altLang="zh-TW" b="1" dirty="0" smtClean="0">
                <a:solidFill>
                  <a:schemeClr val="bg1"/>
                </a:solidFill>
                <a:latin typeface="+mn-ea"/>
              </a:rPr>
              <a:t>86313221</a:t>
            </a:r>
            <a:endParaRPr lang="zh-TW" altLang="zh-TW" b="1" dirty="0" smtClean="0">
              <a:solidFill>
                <a:schemeClr val="bg1"/>
              </a:solidFill>
              <a:latin typeface="+mn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974797"/>
              </p:ext>
            </p:extLst>
          </p:nvPr>
        </p:nvGraphicFramePr>
        <p:xfrm>
          <a:off x="1847853" y="12133114"/>
          <a:ext cx="19161160" cy="953426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3768698"/>
                <a:gridCol w="2880320"/>
                <a:gridCol w="12512142"/>
              </a:tblGrid>
              <a:tr h="130522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altLang="en-US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專任教授</a:t>
                      </a:r>
                      <a:endParaRPr lang="en-US" altLang="zh-TW" sz="3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 smtClean="0">
                          <a:solidFill>
                            <a:srgbClr val="008080"/>
                          </a:solidFill>
                          <a:effectLst/>
                        </a:rPr>
                        <a:t>兼</a:t>
                      </a:r>
                      <a:r>
                        <a:rPr lang="zh-TW" sz="3200" dirty="0">
                          <a:solidFill>
                            <a:srgbClr val="008080"/>
                          </a:solidFill>
                          <a:effectLst/>
                        </a:rPr>
                        <a:t>學程主任</a:t>
                      </a:r>
                      <a:endParaRPr lang="zh-TW" sz="3200" dirty="0">
                        <a:solidFill>
                          <a:srgbClr val="008080"/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曹銳勤</a:t>
                      </a:r>
                      <a:endParaRPr 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決策分析與管理、綠色供應鏈管理、市場調查與統計分析。</a:t>
                      </a:r>
                      <a:endParaRPr lang="zh-TW" sz="3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b"/>
                </a:tc>
              </a:tr>
              <a:tr h="5834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rgbClr val="008080"/>
                          </a:solidFill>
                          <a:effectLst/>
                        </a:rPr>
                        <a:t>專任教授</a:t>
                      </a:r>
                      <a:endParaRPr lang="zh-TW" sz="3200" dirty="0">
                        <a:solidFill>
                          <a:srgbClr val="008080"/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李命志</a:t>
                      </a:r>
                      <a:endParaRPr 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財務計量經濟、個體經濟分析、財務風險管理。</a:t>
                      </a:r>
                      <a:endParaRPr lang="zh-TW" sz="3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</a:tr>
              <a:tr h="5834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rgbClr val="008080"/>
                          </a:solidFill>
                          <a:effectLst/>
                        </a:rPr>
                        <a:t>專任教授</a:t>
                      </a:r>
                      <a:endParaRPr lang="zh-TW" sz="3200" dirty="0">
                        <a:solidFill>
                          <a:srgbClr val="008080"/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李培齊</a:t>
                      </a:r>
                      <a:endParaRPr 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科技管理、策略管理、組織行為專題、組織行為、行銷管理。</a:t>
                      </a:r>
                      <a:endParaRPr lang="zh-TW" sz="3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</a:tr>
              <a:tr h="63550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rgbClr val="008080"/>
                          </a:solidFill>
                          <a:effectLst/>
                        </a:rPr>
                        <a:t>專任教授</a:t>
                      </a:r>
                      <a:endParaRPr lang="zh-TW" sz="3200" dirty="0">
                        <a:solidFill>
                          <a:srgbClr val="008080"/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時序時</a:t>
                      </a:r>
                      <a:endParaRPr 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生產與作業管理、服務管理、綠色供應鏈管理、多準則決策分析。</a:t>
                      </a:r>
                      <a:endParaRPr lang="zh-TW" sz="3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</a:tr>
              <a:tr h="5834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rgbClr val="008080"/>
                          </a:solidFill>
                          <a:effectLst/>
                        </a:rPr>
                        <a:t>專任教授</a:t>
                      </a:r>
                      <a:endParaRPr lang="zh-TW" sz="3200" dirty="0">
                        <a:solidFill>
                          <a:srgbClr val="008080"/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楊立人</a:t>
                      </a:r>
                      <a:endParaRPr 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高科技產業管理專題、作業管理研討。</a:t>
                      </a:r>
                      <a:endParaRPr lang="zh-TW" sz="3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</a:tr>
              <a:tr h="5834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rgbClr val="008080"/>
                          </a:solidFill>
                          <a:effectLst/>
                        </a:rPr>
                        <a:t>專任副教授</a:t>
                      </a:r>
                      <a:endParaRPr lang="zh-TW" sz="3200" dirty="0">
                        <a:solidFill>
                          <a:srgbClr val="008080"/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倪衍森</a:t>
                      </a:r>
                      <a:endParaRPr 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財務管理、投資理財分析、衍生性金融商品、證券分析。</a:t>
                      </a:r>
                      <a:endParaRPr lang="zh-TW" sz="3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</a:tr>
              <a:tr h="5834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rgbClr val="008080"/>
                          </a:solidFill>
                          <a:effectLst/>
                        </a:rPr>
                        <a:t>專任副教授</a:t>
                      </a:r>
                      <a:endParaRPr lang="zh-TW" sz="3200" dirty="0">
                        <a:solidFill>
                          <a:srgbClr val="008080"/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李旭華</a:t>
                      </a:r>
                      <a:endParaRPr 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專案管理、品質管理、品質成本模式、管理專題研討、研究方法。</a:t>
                      </a:r>
                      <a:endParaRPr lang="zh-TW" sz="3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</a:tr>
              <a:tr h="59204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rgbClr val="008080"/>
                          </a:solidFill>
                          <a:effectLst/>
                        </a:rPr>
                        <a:t>專任副教授</a:t>
                      </a:r>
                      <a:endParaRPr lang="zh-TW" sz="3200" dirty="0">
                        <a:solidFill>
                          <a:srgbClr val="008080"/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林長青</a:t>
                      </a:r>
                      <a:endParaRPr 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綠色供應鏈管理、產品設計與開發專題、研發管理、</a:t>
                      </a:r>
                      <a:r>
                        <a:rPr lang="en-GB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RFID</a:t>
                      </a:r>
                      <a:r>
                        <a:rPr lang="zh-TW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運用。</a:t>
                      </a:r>
                      <a:endParaRPr lang="zh-TW" sz="3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</a:tr>
              <a:tr h="5834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rgbClr val="008080"/>
                          </a:solidFill>
                          <a:effectLst/>
                        </a:rPr>
                        <a:t>專任副教授</a:t>
                      </a:r>
                      <a:endParaRPr lang="zh-TW" sz="3200" dirty="0">
                        <a:solidFill>
                          <a:srgbClr val="008080"/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牛涵錚</a:t>
                      </a:r>
                      <a:endParaRPr 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管理學、全球化廣告與行銷研究、策略管理、行銷管理。</a:t>
                      </a:r>
                      <a:endParaRPr lang="zh-TW" sz="3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</a:tr>
              <a:tr h="5834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rgbClr val="008080"/>
                          </a:solidFill>
                          <a:effectLst/>
                        </a:rPr>
                        <a:t>專任副教授</a:t>
                      </a:r>
                      <a:endParaRPr lang="zh-TW" sz="3200" dirty="0">
                        <a:solidFill>
                          <a:srgbClr val="008080"/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林允永</a:t>
                      </a:r>
                      <a:endParaRPr 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固定收益證券、衍生性商品、風險管理、投資學。</a:t>
                      </a:r>
                      <a:endParaRPr lang="zh-TW" sz="3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</a:tr>
              <a:tr h="5834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rgbClr val="008080"/>
                          </a:solidFill>
                          <a:effectLst/>
                        </a:rPr>
                        <a:t>專任副教授</a:t>
                      </a:r>
                      <a:endParaRPr lang="zh-TW" sz="3200" dirty="0">
                        <a:solidFill>
                          <a:srgbClr val="008080"/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李芸蕙</a:t>
                      </a:r>
                      <a:endParaRPr 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科技管理、管理科學。</a:t>
                      </a:r>
                      <a:endParaRPr lang="zh-TW" sz="3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</a:tr>
              <a:tr h="5834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rgbClr val="008080"/>
                          </a:solidFill>
                          <a:effectLst/>
                        </a:rPr>
                        <a:t>專任副教授</a:t>
                      </a:r>
                      <a:endParaRPr lang="zh-TW" sz="3200" dirty="0">
                        <a:solidFill>
                          <a:srgbClr val="008080"/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文馨瑩</a:t>
                      </a:r>
                      <a:endParaRPr 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策略管理、國際企業管理、科技管理、聯盟策略、企劃工作實務。</a:t>
                      </a:r>
                      <a:endParaRPr lang="zh-TW" sz="3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</a:tr>
              <a:tr h="5834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rgbClr val="008080"/>
                          </a:solidFill>
                          <a:effectLst/>
                        </a:rPr>
                        <a:t>專任助理教授</a:t>
                      </a:r>
                      <a:endParaRPr lang="zh-TW" sz="3200" dirty="0">
                        <a:solidFill>
                          <a:srgbClr val="008080"/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陳怡妃</a:t>
                      </a:r>
                      <a:endParaRPr 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管理理論與實務、品牌管理、進階商業應用軟體、組織行為。</a:t>
                      </a:r>
                      <a:endParaRPr lang="zh-TW" sz="3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</a:tr>
              <a:tr h="5834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rgbClr val="008080"/>
                          </a:solidFill>
                          <a:effectLst/>
                        </a:rPr>
                        <a:t>專任助理教授</a:t>
                      </a:r>
                      <a:endParaRPr lang="zh-TW" sz="3200" dirty="0">
                        <a:solidFill>
                          <a:srgbClr val="008080"/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呂伊婷</a:t>
                      </a:r>
                      <a:endParaRPr 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財務規劃、現金管理。</a:t>
                      </a:r>
                      <a:endParaRPr lang="zh-TW" sz="3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</a:tr>
              <a:tr h="5834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rgbClr val="008080"/>
                          </a:solidFill>
                          <a:effectLst/>
                        </a:rPr>
                        <a:t>專任助理教授</a:t>
                      </a:r>
                      <a:endParaRPr lang="zh-TW" sz="3200" dirty="0">
                        <a:solidFill>
                          <a:srgbClr val="008080"/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涂敏芬</a:t>
                      </a:r>
                      <a:endParaRPr 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zh-TW" sz="3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創新與研發管理、管理科學、知識管理。</a:t>
                      </a:r>
                      <a:endParaRPr lang="zh-TW" sz="3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/>
                        <a:ea typeface="新細明體"/>
                        <a:cs typeface="Mangal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pic>
        <p:nvPicPr>
          <p:cNvPr id="21" name="圖片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8"/>
          <a:stretch/>
        </p:blipFill>
        <p:spPr>
          <a:xfrm>
            <a:off x="1605799" y="21743988"/>
            <a:ext cx="7955232" cy="707243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8281397" y="22214234"/>
            <a:ext cx="1313538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400" b="1" dirty="0" smtClean="0">
              <a:solidFill>
                <a:srgbClr val="C0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3200" b="1" dirty="0" smtClean="0"/>
              <a:t>本</a:t>
            </a:r>
            <a:r>
              <a:rPr lang="zh-TW" altLang="en-US" sz="3200" b="1" dirty="0"/>
              <a:t>學程畢業條件：</a:t>
            </a:r>
            <a:r>
              <a:rPr lang="zh-TW" altLang="en-US" sz="3200" dirty="0"/>
              <a:t>畢業總學分數：</a:t>
            </a:r>
            <a:r>
              <a:rPr lang="en-US" altLang="zh-TW" sz="3200" dirty="0"/>
              <a:t>39</a:t>
            </a:r>
            <a:r>
              <a:rPr lang="zh-TW" altLang="en-US" sz="3200" dirty="0" smtClean="0"/>
              <a:t>學分</a:t>
            </a:r>
            <a:endParaRPr lang="en-US" altLang="zh-TW" sz="3200" dirty="0" smtClean="0"/>
          </a:p>
          <a:p>
            <a:endParaRPr lang="zh-TW" altLang="en-US" sz="800" dirty="0"/>
          </a:p>
          <a:p>
            <a:r>
              <a:rPr lang="zh-TW" altLang="en-US" sz="3200" b="1" dirty="0"/>
              <a:t>必修科目：</a:t>
            </a:r>
            <a:r>
              <a:rPr lang="zh-TW" altLang="en-US" sz="3200" dirty="0"/>
              <a:t>財務管理研討</a:t>
            </a:r>
            <a:r>
              <a:rPr lang="en-US" altLang="zh-TW" sz="3200" dirty="0"/>
              <a:t>(3) </a:t>
            </a:r>
            <a:r>
              <a:rPr lang="zh-TW" altLang="en-US" sz="3200" dirty="0"/>
              <a:t>行銷管理研討</a:t>
            </a:r>
            <a:r>
              <a:rPr lang="en-US" altLang="zh-TW" sz="3200" dirty="0"/>
              <a:t>(3) </a:t>
            </a:r>
            <a:r>
              <a:rPr lang="zh-TW" altLang="en-US" sz="3200" dirty="0"/>
              <a:t>研究方法</a:t>
            </a:r>
            <a:r>
              <a:rPr lang="en-US" altLang="zh-TW" sz="3200" dirty="0"/>
              <a:t>(3) 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                 企業</a:t>
            </a:r>
            <a:r>
              <a:rPr lang="zh-TW" altLang="en-US" sz="3200" dirty="0"/>
              <a:t>倫理 </a:t>
            </a:r>
            <a:r>
              <a:rPr lang="en-US" altLang="zh-TW" sz="3200" dirty="0"/>
              <a:t>(1</a:t>
            </a:r>
            <a:r>
              <a:rPr lang="zh-TW" altLang="en-US" sz="3200" dirty="0"/>
              <a:t>學分開設於商管學院碩士班共同</a:t>
            </a:r>
            <a:r>
              <a:rPr lang="en-US" altLang="zh-TW" sz="3200" dirty="0" smtClean="0"/>
              <a:t>)</a:t>
            </a:r>
          </a:p>
          <a:p>
            <a:r>
              <a:rPr lang="zh-TW" altLang="en-US" sz="3200" dirty="0" smtClean="0"/>
              <a:t>                       、論文</a:t>
            </a:r>
            <a:r>
              <a:rPr lang="en-US" altLang="zh-TW" sz="3200" dirty="0"/>
              <a:t>(0)(</a:t>
            </a:r>
            <a:r>
              <a:rPr lang="zh-TW" altLang="en-US" sz="3200" dirty="0"/>
              <a:t>中、英文皆可</a:t>
            </a:r>
            <a:r>
              <a:rPr lang="en-US" altLang="zh-TW" sz="3200" dirty="0" smtClean="0"/>
              <a:t>)</a:t>
            </a:r>
          </a:p>
          <a:p>
            <a:endParaRPr lang="en-US" altLang="zh-TW" sz="800" dirty="0"/>
          </a:p>
          <a:p>
            <a:r>
              <a:rPr lang="zh-TW" altLang="en-US" sz="3200" b="1" dirty="0"/>
              <a:t>選修科目：</a:t>
            </a:r>
            <a:r>
              <a:rPr lang="zh-TW" altLang="en-US" sz="3200" dirty="0"/>
              <a:t>策略管理</a:t>
            </a:r>
            <a:r>
              <a:rPr lang="en-US" altLang="zh-TW" sz="3200" dirty="0"/>
              <a:t>(3) </a:t>
            </a:r>
            <a:r>
              <a:rPr lang="zh-TW" altLang="en-US" sz="3200" dirty="0"/>
              <a:t>組織行為與領導</a:t>
            </a:r>
            <a:r>
              <a:rPr lang="en-US" altLang="zh-TW" sz="3200" dirty="0"/>
              <a:t>(3) </a:t>
            </a:r>
            <a:r>
              <a:rPr lang="zh-TW" altLang="en-US" sz="3200" dirty="0"/>
              <a:t>科技管理</a:t>
            </a:r>
            <a:r>
              <a:rPr lang="en-US" altLang="zh-TW" sz="3200" dirty="0"/>
              <a:t>(3) </a:t>
            </a:r>
            <a:r>
              <a:rPr lang="zh-TW" altLang="en-US" sz="3200" dirty="0" smtClean="0"/>
              <a:t>作業</a:t>
            </a:r>
            <a:r>
              <a:rPr lang="zh-TW" altLang="en-US" sz="3200" dirty="0"/>
              <a:t>管理</a:t>
            </a:r>
            <a:r>
              <a:rPr lang="en-US" altLang="zh-TW" sz="3200" dirty="0"/>
              <a:t>(3) 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                 品牌</a:t>
            </a:r>
            <a:r>
              <a:rPr lang="zh-TW" altLang="en-US" sz="3200" dirty="0"/>
              <a:t>管理</a:t>
            </a:r>
            <a:r>
              <a:rPr lang="en-US" altLang="zh-TW" sz="3200" dirty="0"/>
              <a:t>(3) </a:t>
            </a:r>
            <a:r>
              <a:rPr lang="zh-TW" altLang="en-US" sz="3200" dirty="0"/>
              <a:t>供應鏈管理</a:t>
            </a:r>
            <a:r>
              <a:rPr lang="en-US" altLang="zh-TW" sz="3200" dirty="0"/>
              <a:t>(3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品質</a:t>
            </a:r>
            <a:r>
              <a:rPr lang="zh-TW" altLang="en-US" sz="3200" dirty="0"/>
              <a:t>管理</a:t>
            </a:r>
            <a:r>
              <a:rPr lang="en-US" altLang="zh-TW" sz="3200" dirty="0"/>
              <a:t>(3</a:t>
            </a:r>
            <a:r>
              <a:rPr lang="en-US" altLang="zh-TW" sz="3200" dirty="0" smtClean="0"/>
              <a:t>) </a:t>
            </a:r>
            <a:r>
              <a:rPr lang="zh-TW" altLang="en-US" sz="3200" dirty="0" smtClean="0"/>
              <a:t>人力資源</a:t>
            </a:r>
            <a:r>
              <a:rPr lang="zh-TW" altLang="en-US" sz="3200" dirty="0"/>
              <a:t>管理</a:t>
            </a:r>
            <a:r>
              <a:rPr lang="en-US" altLang="zh-TW" sz="3200" dirty="0"/>
              <a:t>(3) </a:t>
            </a:r>
            <a:endParaRPr lang="en-US" altLang="zh-TW" sz="3200" dirty="0" smtClean="0"/>
          </a:p>
          <a:p>
            <a:r>
              <a:rPr lang="zh-TW" altLang="en-US" sz="3200" dirty="0" smtClean="0"/>
              <a:t>                       專案</a:t>
            </a:r>
            <a:r>
              <a:rPr lang="zh-TW" altLang="en-US" sz="3200" dirty="0"/>
              <a:t>管理</a:t>
            </a:r>
            <a:r>
              <a:rPr lang="en-US" altLang="zh-TW" sz="3200" dirty="0"/>
              <a:t>(3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溝通</a:t>
            </a:r>
            <a:r>
              <a:rPr lang="zh-TW" altLang="en-US" sz="3200" dirty="0"/>
              <a:t>與談判</a:t>
            </a:r>
            <a:r>
              <a:rPr lang="en-US" altLang="zh-TW" sz="3200" dirty="0"/>
              <a:t>(3) </a:t>
            </a:r>
            <a:r>
              <a:rPr lang="zh-TW" altLang="en-US" sz="3200" dirty="0" smtClean="0"/>
              <a:t>電子商務</a:t>
            </a:r>
            <a:r>
              <a:rPr lang="en-US" altLang="zh-TW" sz="3200" dirty="0"/>
              <a:t>(3) </a:t>
            </a:r>
            <a:r>
              <a:rPr lang="zh-TW" altLang="en-US" sz="3200" dirty="0" smtClean="0"/>
              <a:t>資料探勘</a:t>
            </a:r>
            <a:r>
              <a:rPr lang="en-US" altLang="zh-TW" sz="3200" dirty="0" smtClean="0"/>
              <a:t>(3) </a:t>
            </a:r>
          </a:p>
          <a:p>
            <a:r>
              <a:rPr lang="zh-TW" altLang="en-US" sz="3200" dirty="0" smtClean="0"/>
              <a:t>                       統計應用軟體</a:t>
            </a:r>
            <a:r>
              <a:rPr lang="en-US" altLang="zh-TW" sz="3200" dirty="0" smtClean="0"/>
              <a:t>(3) </a:t>
            </a:r>
            <a:r>
              <a:rPr lang="zh-TW" altLang="en-US" sz="3200" dirty="0" smtClean="0"/>
              <a:t>中小企業管理專題研討</a:t>
            </a:r>
            <a:r>
              <a:rPr lang="en-US" altLang="zh-TW" sz="3200" dirty="0" smtClean="0"/>
              <a:t>(3)</a:t>
            </a: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                 國際企業管理專題研討</a:t>
            </a:r>
            <a:r>
              <a:rPr lang="en-US" altLang="zh-TW" sz="3200" dirty="0" smtClean="0"/>
              <a:t>(3)</a:t>
            </a:r>
            <a:endParaRPr lang="en-US" altLang="zh-TW" sz="3200" dirty="0"/>
          </a:p>
        </p:txBody>
      </p:sp>
      <p:sp>
        <p:nvSpPr>
          <p:cNvPr id="22" name="矩形 21"/>
          <p:cNvSpPr/>
          <p:nvPr/>
        </p:nvSpPr>
        <p:spPr>
          <a:xfrm>
            <a:off x="7920807" y="21922970"/>
            <a:ext cx="13495976" cy="4606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83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535</Words>
  <Application>Microsoft Office PowerPoint</Application>
  <PresentationFormat>自訂</PresentationFormat>
  <Paragraphs>72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Blue</dc:creator>
  <cp:lastModifiedBy>tku-staff</cp:lastModifiedBy>
  <cp:revision>34</cp:revision>
  <cp:lastPrinted>2015-10-21T03:14:20Z</cp:lastPrinted>
  <dcterms:created xsi:type="dcterms:W3CDTF">2012-12-04T09:34:09Z</dcterms:created>
  <dcterms:modified xsi:type="dcterms:W3CDTF">2015-10-21T03:15:52Z</dcterms:modified>
</cp:coreProperties>
</file>